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0287000" cx="18288000"/>
  <p:notesSz cx="6858000" cy="9144000"/>
  <p:embeddedFontLst>
    <p:embeddedFont>
      <p:font typeface="Noto Sans KR"/>
      <p:regular r:id="rId21"/>
      <p:bold r:id="rId22"/>
    </p:embeddedFont>
    <p:embeddedFont>
      <p:font typeface="Do Hyeon"/>
      <p:regular r:id="rId23"/>
    </p:embeddedFont>
    <p:embeddedFont>
      <p:font typeface="Poppins ExtraLight"/>
      <p:regular r:id="rId24"/>
      <p:bold r:id="rId25"/>
      <p:italic r:id="rId26"/>
      <p:boldItalic r:id="rId27"/>
    </p:embeddedFont>
    <p:embeddedFont>
      <p:font typeface="Noto Sans JP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hPphxBH9sjBesrYRfbrsytnW0N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15563A-68E4-4DEF-9CC4-FAD2249648F5}">
  <a:tblStyle styleId="{3515563A-68E4-4DEF-9CC4-FAD2249648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61C3876-BCB8-4208-98BC-BAA2C6092AE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otoSansKR-bold.fntdata"/><Relationship Id="rId21" Type="http://schemas.openxmlformats.org/officeDocument/2006/relationships/font" Target="fonts/NotoSansKR-regular.fntdata"/><Relationship Id="rId24" Type="http://schemas.openxmlformats.org/officeDocument/2006/relationships/font" Target="fonts/PoppinsExtraLight-regular.fntdata"/><Relationship Id="rId23" Type="http://schemas.openxmlformats.org/officeDocument/2006/relationships/font" Target="fonts/DoHyeo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oppinsExtraLight-italic.fntdata"/><Relationship Id="rId25" Type="http://schemas.openxmlformats.org/officeDocument/2006/relationships/font" Target="fonts/PoppinsExtraLight-bold.fntdata"/><Relationship Id="rId28" Type="http://schemas.openxmlformats.org/officeDocument/2006/relationships/font" Target="fonts/NotoSansJP-regular.fntdata"/><Relationship Id="rId27" Type="http://schemas.openxmlformats.org/officeDocument/2006/relationships/font" Target="fonts/PoppinsExtra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otoSansJP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206de1f69_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e206de1f69_4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206de1f69_4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e206de1f69_4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206de1f69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e206de1f69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206de1f69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e206de1f69_4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206de1f69_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e206de1f69_4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206de1f69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e206de1f69_3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46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image" Target="../media/image45.png"/><Relationship Id="rId8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Relationship Id="rId7" Type="http://schemas.openxmlformats.org/officeDocument/2006/relationships/image" Target="../media/image43.png"/><Relationship Id="rId8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d7z-wwAqKhWLDFJ-soZ_0QiHlQ1-yn0w/view" TargetMode="External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hyperlink" Target="http://drive.google.com/file/d/1Lz1IpBYidhdLMlf37YBbDLHVtGHElmgE/view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Relationship Id="rId8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0.png"/><Relationship Id="rId13" Type="http://schemas.openxmlformats.org/officeDocument/2006/relationships/image" Target="../media/image21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36.png"/><Relationship Id="rId5" Type="http://schemas.openxmlformats.org/officeDocument/2006/relationships/image" Target="../media/image18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38.png"/><Relationship Id="rId7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49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image" Target="../media/image51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image" Target="../media/image40.png"/><Relationship Id="rId8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85F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50" y="317121"/>
            <a:ext cx="17614900" cy="9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3286900" y="883400"/>
            <a:ext cx="12635062" cy="8788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49000"/>
              </a:srgbClr>
            </a:outerShdw>
          </a:effectLst>
        </p:spPr>
      </p:pic>
      <p:sp>
        <p:nvSpPr>
          <p:cNvPr id="86" name="Google Shape;86;p1"/>
          <p:cNvSpPr txBox="1"/>
          <p:nvPr/>
        </p:nvSpPr>
        <p:spPr>
          <a:xfrm>
            <a:off x="762000" y="723900"/>
            <a:ext cx="3657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311900" y="3676550"/>
            <a:ext cx="5676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800" u="none" cap="none" strike="noStrike">
                <a:solidFill>
                  <a:srgbClr val="2A2A2A"/>
                </a:solidFill>
                <a:latin typeface="Calibri"/>
                <a:ea typeface="Calibri"/>
                <a:cs typeface="Calibri"/>
                <a:sym typeface="Calibri"/>
              </a:rPr>
              <a:t>초음파 센서와 카메라 센서를 사용한</a:t>
            </a:r>
            <a:endParaRPr sz="1000"/>
          </a:p>
        </p:txBody>
      </p:sp>
      <p:sp>
        <p:nvSpPr>
          <p:cNvPr id="88" name="Google Shape;88;p1"/>
          <p:cNvSpPr txBox="1"/>
          <p:nvPr/>
        </p:nvSpPr>
        <p:spPr>
          <a:xfrm>
            <a:off x="4105625" y="4318750"/>
            <a:ext cx="107061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700" u="none" cap="none" strike="noStrike">
                <a:solidFill>
                  <a:srgbClr val="4585FB"/>
                </a:solidFill>
                <a:latin typeface="Noto Sans JP"/>
                <a:ea typeface="Noto Sans JP"/>
                <a:cs typeface="Noto Sans JP"/>
                <a:sym typeface="Noto Sans JP"/>
              </a:rPr>
              <a:t>객체 감지 CCTV</a:t>
            </a:r>
            <a:endParaRPr b="1"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4686300" y="6515150"/>
            <a:ext cx="951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2A2A2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3200" y="9359900"/>
            <a:ext cx="77216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8801100" y="990600"/>
            <a:ext cx="68580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6007100" y="9512300"/>
            <a:ext cx="627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4585FB"/>
                </a:solidFill>
                <a:latin typeface="Calibri"/>
                <a:ea typeface="Calibri"/>
                <a:cs typeface="Calibri"/>
                <a:sym typeface="Calibri"/>
              </a:rPr>
              <a:t>유재훈     이다원     최가영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7213600" y="2832100"/>
            <a:ext cx="38735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585FB"/>
                </a:solidFill>
              </a:rPr>
              <a:t>2024.06.03</a:t>
            </a:r>
            <a:endParaRPr b="1"/>
          </a:p>
        </p:txBody>
      </p:sp>
      <p:pic>
        <p:nvPicPr>
          <p:cNvPr id="94" name="Google Shape;94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81650" y="3474769"/>
            <a:ext cx="3044150" cy="3605649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5400000" dist="19050">
              <a:srgbClr val="000000">
                <a:alpha val="99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e206de1f69_4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178800" y="-7556500"/>
            <a:ext cx="1905000" cy="17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e206de1f69_4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300" y="2209800"/>
            <a:ext cx="15989302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e206de1f69_4_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362200" y="1282700"/>
            <a:ext cx="10795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e206de1f69_4_128"/>
          <p:cNvSpPr txBox="1"/>
          <p:nvPr/>
        </p:nvSpPr>
        <p:spPr>
          <a:xfrm>
            <a:off x="3416300" y="685800"/>
            <a:ext cx="89538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각 IP별 기능</a:t>
            </a:r>
            <a:endParaRPr sz="6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7" name="Google Shape;277;g2e206de1f69_4_128"/>
          <p:cNvSpPr txBox="1"/>
          <p:nvPr/>
        </p:nvSpPr>
        <p:spPr>
          <a:xfrm>
            <a:off x="1079500" y="571500"/>
            <a:ext cx="17019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/>
          </a:p>
        </p:txBody>
      </p:sp>
      <p:sp>
        <p:nvSpPr>
          <p:cNvPr id="278" name="Google Shape;278;g2e206de1f69_4_128"/>
          <p:cNvSpPr txBox="1"/>
          <p:nvPr/>
        </p:nvSpPr>
        <p:spPr>
          <a:xfrm>
            <a:off x="13957200" y="1835150"/>
            <a:ext cx="318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e206de1f69_4_128"/>
          <p:cNvSpPr txBox="1"/>
          <p:nvPr/>
        </p:nvSpPr>
        <p:spPr>
          <a:xfrm>
            <a:off x="8926000" y="2655438"/>
            <a:ext cx="738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▶ Ultrasonic</a:t>
            </a:r>
            <a:endParaRPr b="1" sz="3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0" name="Google Shape;280;g2e206de1f69_4_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1113" y="3276813"/>
            <a:ext cx="7833674" cy="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e206de1f69_4_128"/>
          <p:cNvSpPr txBox="1"/>
          <p:nvPr/>
        </p:nvSpPr>
        <p:spPr>
          <a:xfrm>
            <a:off x="9903425" y="4310450"/>
            <a:ext cx="795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e206de1f69_4_128"/>
          <p:cNvSpPr txBox="1"/>
          <p:nvPr/>
        </p:nvSpPr>
        <p:spPr>
          <a:xfrm>
            <a:off x="8642350" y="3542475"/>
            <a:ext cx="8722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just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  <a:t>초음파 센서를 활용하여 물체 감지</a:t>
            </a:r>
            <a:endParaRPr sz="2400">
              <a:solidFill>
                <a:srgbClr val="40404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just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404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rtl="0" algn="just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  <a:t>설정 거리 내 감지될 시 블루투스로 사용자에게 경고 메시지 전송</a:t>
            </a:r>
            <a:endParaRPr sz="2400">
              <a:solidFill>
                <a:srgbClr val="40404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just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404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rtl="0" algn="just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  <a:t>자동 회전 모드(AUTO)에서 감지되면 회전 정지</a:t>
            </a:r>
            <a:endParaRPr sz="2400">
              <a:solidFill>
                <a:srgbClr val="40404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83" name="Google Shape;283;g2e206de1f69_4_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7412" y="2514500"/>
            <a:ext cx="7469176" cy="681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e206de1f69_4_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28250" y="6326100"/>
            <a:ext cx="8270079" cy="30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e206de1f69_4_128"/>
          <p:cNvSpPr txBox="1"/>
          <p:nvPr/>
        </p:nvSpPr>
        <p:spPr>
          <a:xfrm>
            <a:off x="12197325" y="8636900"/>
            <a:ext cx="5837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SOMETHING</a:t>
            </a:r>
            <a:r>
              <a:rPr lang="en-US" sz="32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IS DETECTED!!</a:t>
            </a:r>
            <a:endParaRPr sz="3200">
              <a:solidFill>
                <a:srgbClr val="FF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2e206de1f69_4_1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6438" y="5573825"/>
            <a:ext cx="5971125" cy="35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911600" y="-2840750"/>
            <a:ext cx="1905000" cy="82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362200" y="1282700"/>
            <a:ext cx="10795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6"/>
          <p:cNvSpPr txBox="1"/>
          <p:nvPr/>
        </p:nvSpPr>
        <p:spPr>
          <a:xfrm>
            <a:off x="3416300" y="685800"/>
            <a:ext cx="5232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Vitis 코드 순서도</a:t>
            </a:r>
            <a:endParaRPr sz="6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94" name="Google Shape;294;p6"/>
          <p:cNvSpPr txBox="1"/>
          <p:nvPr/>
        </p:nvSpPr>
        <p:spPr>
          <a:xfrm>
            <a:off x="1079500" y="571500"/>
            <a:ext cx="1701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04</a:t>
            </a:r>
            <a:endParaRPr/>
          </a:p>
        </p:txBody>
      </p:sp>
      <p:sp>
        <p:nvSpPr>
          <p:cNvPr id="295" name="Google Shape;295;p6"/>
          <p:cNvSpPr txBox="1"/>
          <p:nvPr/>
        </p:nvSpPr>
        <p:spPr>
          <a:xfrm>
            <a:off x="1155700" y="2359775"/>
            <a:ext cx="318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7788" y="0"/>
            <a:ext cx="7507224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6"/>
          <p:cNvCxnSpPr/>
          <p:nvPr/>
        </p:nvCxnSpPr>
        <p:spPr>
          <a:xfrm>
            <a:off x="932600" y="2295538"/>
            <a:ext cx="7863000" cy="3900"/>
          </a:xfrm>
          <a:prstGeom prst="straightConnector1">
            <a:avLst/>
          </a:prstGeom>
          <a:noFill/>
          <a:ln cap="flat" cmpd="sng" w="28575">
            <a:solidFill>
              <a:srgbClr val="4585F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8" name="Google Shape;29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950" y="3318700"/>
            <a:ext cx="7703062" cy="188594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"/>
          <p:cNvSpPr txBox="1"/>
          <p:nvPr/>
        </p:nvSpPr>
        <p:spPr>
          <a:xfrm>
            <a:off x="740650" y="5265656"/>
            <a:ext cx="4367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Ultrasonic searching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1300" y="7392005"/>
            <a:ext cx="6358688" cy="255594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"/>
          <p:cNvSpPr txBox="1"/>
          <p:nvPr/>
        </p:nvSpPr>
        <p:spPr>
          <a:xfrm>
            <a:off x="808479" y="6817977"/>
            <a:ext cx="5500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 receive command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"/>
          <p:cNvSpPr txBox="1"/>
          <p:nvPr/>
        </p:nvSpPr>
        <p:spPr>
          <a:xfrm>
            <a:off x="808479" y="2695100"/>
            <a:ext cx="4367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while(1)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1390" y="5807750"/>
            <a:ext cx="7288611" cy="904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178800" y="-7556500"/>
            <a:ext cx="1905000" cy="17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00" y="2209800"/>
            <a:ext cx="15989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1397300" y="3851275"/>
            <a:ext cx="6964675" cy="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193838" y="-523800"/>
            <a:ext cx="1371600" cy="74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 txBox="1"/>
          <p:nvPr/>
        </p:nvSpPr>
        <p:spPr>
          <a:xfrm>
            <a:off x="1996788" y="2886075"/>
            <a:ext cx="5765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4585FB"/>
                </a:solidFill>
                <a:latin typeface="Noto Sans KR"/>
                <a:ea typeface="Noto Sans KR"/>
                <a:cs typeface="Noto Sans KR"/>
                <a:sym typeface="Noto Sans KR"/>
              </a:rPr>
              <a:t>AUTO MODE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13" name="Google Shape;31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25540" y="6053875"/>
            <a:ext cx="311859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8759575" y="6053875"/>
            <a:ext cx="311859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362200" y="1282700"/>
            <a:ext cx="10795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8"/>
          <p:cNvSpPr txBox="1"/>
          <p:nvPr/>
        </p:nvSpPr>
        <p:spPr>
          <a:xfrm>
            <a:off x="3416300" y="685800"/>
            <a:ext cx="46482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동작 영상</a:t>
            </a:r>
            <a:endParaRPr sz="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7" name="Google Shape;317;p8"/>
          <p:cNvSpPr txBox="1"/>
          <p:nvPr/>
        </p:nvSpPr>
        <p:spPr>
          <a:xfrm>
            <a:off x="1079500" y="571500"/>
            <a:ext cx="1701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</a:t>
            </a:r>
            <a:r>
              <a:rPr lang="en-US" sz="8500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5</a:t>
            </a:r>
            <a:endParaRPr/>
          </a:p>
        </p:txBody>
      </p:sp>
      <p:sp>
        <p:nvSpPr>
          <p:cNvPr id="318" name="Google Shape;318;p8"/>
          <p:cNvSpPr txBox="1"/>
          <p:nvPr/>
        </p:nvSpPr>
        <p:spPr>
          <a:xfrm>
            <a:off x="13957200" y="1835150"/>
            <a:ext cx="318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831538" y="-523587"/>
            <a:ext cx="1371600" cy="74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"/>
          <p:cNvSpPr txBox="1"/>
          <p:nvPr/>
        </p:nvSpPr>
        <p:spPr>
          <a:xfrm>
            <a:off x="10634238" y="2920950"/>
            <a:ext cx="5765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4585FB"/>
                </a:solidFill>
                <a:latin typeface="Noto Sans KR"/>
                <a:ea typeface="Noto Sans KR"/>
                <a:cs typeface="Noto Sans KR"/>
                <a:sym typeface="Noto Sans KR"/>
              </a:rPr>
              <a:t>MANUAL</a:t>
            </a:r>
            <a:r>
              <a:rPr lang="en-US" sz="3100">
                <a:solidFill>
                  <a:srgbClr val="4585FB"/>
                </a:solidFill>
                <a:latin typeface="Noto Sans KR"/>
                <a:ea typeface="Noto Sans KR"/>
                <a:cs typeface="Noto Sans KR"/>
                <a:sym typeface="Noto Sans KR"/>
              </a:rPr>
              <a:t> MODE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21" name="Google Shape;32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9938675" y="3885975"/>
            <a:ext cx="6964675" cy="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5400000">
            <a:off x="4193838" y="5536700"/>
            <a:ext cx="1371600" cy="7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5400000">
            <a:off x="12831300" y="5536700"/>
            <a:ext cx="1371600" cy="7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8" title="auto_mode.mov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5638" y="3711125"/>
            <a:ext cx="7447975" cy="5585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8" title="manual_mode.mov">
            <a:hlinkClick r:id="rId11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93351" y="3851275"/>
            <a:ext cx="7447967" cy="55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178800" y="-7556500"/>
            <a:ext cx="1905000" cy="17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00" y="2209800"/>
            <a:ext cx="15989300" cy="25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2" name="Google Shape;332;p7"/>
          <p:cNvGraphicFramePr/>
          <p:nvPr/>
        </p:nvGraphicFramePr>
        <p:xfrm>
          <a:off x="1326388" y="260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{861C3876-BCB8-4208-98BC-BAA2C6092AEC}</a:tableStyleId>
              </a:tblPr>
              <a:tblGrid>
                <a:gridCol w="3902450"/>
                <a:gridCol w="7295900"/>
                <a:gridCol w="4411475"/>
              </a:tblGrid>
              <a:tr h="970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</a:rPr>
                        <a:t>문제점 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A2A2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58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</a:rPr>
                        <a:t>원인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58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</a:rPr>
                        <a:t>개선방안</a:t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A2A2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585FB"/>
                    </a:solidFill>
                  </a:tcPr>
                </a:tc>
              </a:tr>
              <a:tr h="1941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4585FB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영상 색</a:t>
                      </a:r>
                      <a:endParaRPr b="1" sz="2400">
                        <a:solidFill>
                          <a:srgbClr val="4585FB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marR="0" rtl="0" algn="ctr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4585FB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(지나친 Green 비율)</a:t>
                      </a:r>
                      <a:endParaRPr b="1" sz="2400" u="none" cap="none" strike="noStrik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A2A2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20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   -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카메라 센서는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RGB 565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데이터를 주는데 basys의 VGA 커넥터로는 RGB 444로 출력하므로 정확한 색감이 안나옴</a:t>
                      </a:r>
                      <a:endParaRPr sz="20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정확한 색 보정 알고리즘 적용 필요</a:t>
                      </a:r>
                      <a:b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HDMI, Display Port로 모니터에 출력</a:t>
                      </a:r>
                      <a:endParaRPr sz="20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A2A2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9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4585FB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캡쳐 기능 부재</a:t>
                      </a:r>
                      <a:endParaRPr b="1" sz="2400" u="none" cap="none" strike="noStrike">
                        <a:solidFill>
                          <a:srgbClr val="4585FB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A2A2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20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   -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버퍼에서 이미지로 변환하여 저장하는 방법에 대한 기술 미숙</a:t>
                      </a:r>
                      <a:endParaRPr sz="20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이미지 처리에 관한 프로세스 학습</a:t>
                      </a:r>
                      <a:endParaRPr sz="20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A2A2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4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A4C2F4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조이스틱 입력 속도에 대한</a:t>
                      </a:r>
                      <a:br>
                        <a:rPr b="1" lang="en-US" sz="2400">
                          <a:solidFill>
                            <a:srgbClr val="A4C2F4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b="1" lang="en-US" sz="2400">
                          <a:solidFill>
                            <a:srgbClr val="A4C2F4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스텝</a:t>
                      </a:r>
                      <a:r>
                        <a:rPr b="1" lang="en-US" sz="2400">
                          <a:solidFill>
                            <a:srgbClr val="A4C2F4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모터 회전 지연</a:t>
                      </a:r>
                      <a:endParaRPr b="1" sz="2400" cap="none" strike="noStrike">
                        <a:solidFill>
                          <a:srgbClr val="A4C2F4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A2A2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2000" u="none" cap="none" strike="noStrike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   -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조이스틱의 ADC data 입력 속도를 스텝 모터 회전이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따라가지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못함 </a:t>
                      </a:r>
                      <a:b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lang="en-US" sz="18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</a:t>
                      </a:r>
                      <a:r>
                        <a:rPr lang="en-US" sz="17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문제 조이 스틱이 사용자 목적에 따라 빠르게 이동시키는데 지연 시간이 발생)</a:t>
                      </a:r>
                      <a:endParaRPr sz="17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목적 각도 입력에 지연을 더 늘리거나 스텝모터 회전 속도를 올리기</a:t>
                      </a:r>
                      <a:endParaRPr sz="2000">
                        <a:solidFill>
                          <a:schemeClr val="dk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A2A2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5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33" name="Google Shape;33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362200" y="1282700"/>
            <a:ext cx="10795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"/>
          <p:cNvSpPr txBox="1"/>
          <p:nvPr/>
        </p:nvSpPr>
        <p:spPr>
          <a:xfrm>
            <a:off x="3416300" y="685800"/>
            <a:ext cx="46482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개선점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5" name="Google Shape;335;p7"/>
          <p:cNvSpPr txBox="1"/>
          <p:nvPr/>
        </p:nvSpPr>
        <p:spPr>
          <a:xfrm>
            <a:off x="1079500" y="571500"/>
            <a:ext cx="1701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</a:t>
            </a:r>
            <a:r>
              <a:rPr lang="en-US" sz="8500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6</a:t>
            </a:r>
            <a:endParaRPr/>
          </a:p>
        </p:txBody>
      </p:sp>
      <p:sp>
        <p:nvSpPr>
          <p:cNvPr id="336" name="Google Shape;336;p7"/>
          <p:cNvSpPr txBox="1"/>
          <p:nvPr/>
        </p:nvSpPr>
        <p:spPr>
          <a:xfrm>
            <a:off x="13957200" y="1835150"/>
            <a:ext cx="318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2e206de1f69_4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e206de1f69_4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3638" y="2881300"/>
            <a:ext cx="1342072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e206de1f69_4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763" y="3606900"/>
            <a:ext cx="10100475" cy="30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304800"/>
            <a:ext cx="17614900" cy="96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00" y="6146800"/>
            <a:ext cx="15989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6527800" y="3035300"/>
            <a:ext cx="5245100" cy="1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7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목차 소개</a:t>
            </a:r>
            <a:endParaRPr i="0" sz="87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943100" y="7162800"/>
            <a:ext cx="876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2616200" y="6883400"/>
            <a:ext cx="40640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주요 기능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130300" y="6692900"/>
            <a:ext cx="1155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3576300" y="7162800"/>
            <a:ext cx="876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14287500" y="6883400"/>
            <a:ext cx="28575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각 IP별 기능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2776200" y="6680200"/>
            <a:ext cx="11557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03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863600" y="822325"/>
            <a:ext cx="3505200" cy="41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7759700" y="7162800"/>
            <a:ext cx="876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8483600" y="6883400"/>
            <a:ext cx="3924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블록 다이어그램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6946900" y="6680200"/>
            <a:ext cx="11557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02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943100" y="8686800"/>
            <a:ext cx="876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2616200" y="8407400"/>
            <a:ext cx="3911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Vitis 코드 순서도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130300" y="8204200"/>
            <a:ext cx="11557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04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3576300" y="8686800"/>
            <a:ext cx="876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 txBox="1"/>
          <p:nvPr/>
        </p:nvSpPr>
        <p:spPr>
          <a:xfrm>
            <a:off x="14262100" y="8407400"/>
            <a:ext cx="3924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개선점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2776200" y="8204200"/>
            <a:ext cx="11557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06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7759700" y="8686800"/>
            <a:ext cx="876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8483600" y="8407400"/>
            <a:ext cx="40259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3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동작 영상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6946900" y="8204200"/>
            <a:ext cx="11557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05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8801100" y="647700"/>
            <a:ext cx="68580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7213600" y="2476500"/>
            <a:ext cx="38735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TABLE OF CONTENTS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178800" y="-7569200"/>
            <a:ext cx="1905000" cy="17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362200" y="1282700"/>
            <a:ext cx="10795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5700" y="2209800"/>
            <a:ext cx="159893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"/>
          <p:cNvSpPr txBox="1"/>
          <p:nvPr/>
        </p:nvSpPr>
        <p:spPr>
          <a:xfrm>
            <a:off x="1079500" y="571500"/>
            <a:ext cx="1701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01</a:t>
            </a:r>
            <a:endParaRPr/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7000" y="4483100"/>
            <a:ext cx="2908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619500" y="2006600"/>
            <a:ext cx="1016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3619500" y="5689600"/>
            <a:ext cx="1016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/>
        </p:nvSpPr>
        <p:spPr>
          <a:xfrm>
            <a:off x="2372350" y="6921500"/>
            <a:ext cx="35103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rPr>
              <a:t>180도 회전으로  전방 감시 가능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2133600" y="3733800"/>
            <a:ext cx="39751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100" u="none" cap="none" strike="noStrike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실시간 화면 송출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6" name="Google Shape;13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08900" y="4483100"/>
            <a:ext cx="2908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8661400" y="2006600"/>
            <a:ext cx="1016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661400" y="5689600"/>
            <a:ext cx="1016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7686675" y="6959594"/>
            <a:ext cx="29337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rPr>
              <a:t>초음파 센서 통해 </a:t>
            </a:r>
            <a:endParaRPr sz="2000">
              <a:solidFill>
                <a:srgbClr val="2A2A2A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rPr>
              <a:t>15cm 내 객체 탐지</a:t>
            </a:r>
            <a:r>
              <a:rPr lang="en-US" sz="1900">
                <a:solidFill>
                  <a:srgbClr val="2A2A2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/>
          </a:p>
        </p:txBody>
      </p:sp>
      <p:sp>
        <p:nvSpPr>
          <p:cNvPr id="140" name="Google Shape;140;p3"/>
          <p:cNvSpPr txBox="1"/>
          <p:nvPr/>
        </p:nvSpPr>
        <p:spPr>
          <a:xfrm>
            <a:off x="7175500" y="3733800"/>
            <a:ext cx="39751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특정 거리 내</a:t>
            </a:r>
            <a:r>
              <a:rPr i="0" lang="en-US" sz="3100" u="none" cap="none" strike="noStrike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 객체 감지</a:t>
            </a:r>
            <a:endParaRPr i="0" sz="3100" u="none" cap="none" strike="noStrike">
              <a:solidFill>
                <a:srgbClr val="4585FB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1" name="Google Shape;14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12700" y="4483100"/>
            <a:ext cx="2908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3652500" y="2006600"/>
            <a:ext cx="1016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3652500" y="5689600"/>
            <a:ext cx="10160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2496" y="5153034"/>
            <a:ext cx="3187700" cy="1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23250" y="4746615"/>
            <a:ext cx="19685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 txBox="1"/>
          <p:nvPr/>
        </p:nvSpPr>
        <p:spPr>
          <a:xfrm>
            <a:off x="12907075" y="6756400"/>
            <a:ext cx="2933700" cy="14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A2A2A"/>
                </a:solidFill>
                <a:latin typeface="Noto Sans KR"/>
                <a:ea typeface="Noto Sans KR"/>
                <a:cs typeface="Noto Sans KR"/>
                <a:sym typeface="Noto Sans KR"/>
              </a:rPr>
              <a:t>블루투스로 명령어 전송</a:t>
            </a:r>
            <a:endParaRPr i="0" sz="2000" u="none" cap="none" strike="noStrike">
              <a:solidFill>
                <a:srgbClr val="2A2A2A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12179300" y="3733800"/>
            <a:ext cx="39751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자동 모드/수동 모드</a:t>
            </a:r>
            <a:endParaRPr i="0" sz="2800" u="none" cap="none" strike="noStrike">
              <a:solidFill>
                <a:srgbClr val="4585FB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48" name="Google Shape;148;p3"/>
          <p:cNvGrpSpPr/>
          <p:nvPr/>
        </p:nvGrpSpPr>
        <p:grpSpPr>
          <a:xfrm>
            <a:off x="12794615" y="4926648"/>
            <a:ext cx="2826385" cy="1776095"/>
            <a:chOff x="12454890" y="4810125"/>
            <a:chExt cx="3201670" cy="2013585"/>
          </a:xfrm>
        </p:grpSpPr>
        <p:pic>
          <p:nvPicPr>
            <p:cNvPr id="149" name="Google Shape;149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890625" y="6067425"/>
              <a:ext cx="383540" cy="387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494510" y="5611495"/>
              <a:ext cx="1162050" cy="1162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454890" y="5685155"/>
              <a:ext cx="1125855" cy="1138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3719175" y="4810125"/>
              <a:ext cx="709930" cy="722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 rot="5400000">
              <a:off x="13881100" y="5594350"/>
              <a:ext cx="399415" cy="4044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3"/>
          <p:cNvSpPr txBox="1"/>
          <p:nvPr/>
        </p:nvSpPr>
        <p:spPr>
          <a:xfrm flipH="1">
            <a:off x="12179300" y="6862445"/>
            <a:ext cx="1689100" cy="3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</a:t>
            </a:r>
            <a:endParaRPr/>
          </a:p>
        </p:txBody>
      </p:sp>
      <p:sp>
        <p:nvSpPr>
          <p:cNvPr id="155" name="Google Shape;155;p3"/>
          <p:cNvSpPr txBox="1"/>
          <p:nvPr/>
        </p:nvSpPr>
        <p:spPr>
          <a:xfrm>
            <a:off x="3416300" y="291950"/>
            <a:ext cx="52818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주요 기능</a:t>
            </a:r>
            <a:endParaRPr sz="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3957200" y="1835150"/>
            <a:ext cx="318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178800" y="-7556500"/>
            <a:ext cx="1905000" cy="17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00" y="2209800"/>
            <a:ext cx="15989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362200" y="1282700"/>
            <a:ext cx="10795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/>
          <p:nvPr/>
        </p:nvSpPr>
        <p:spPr>
          <a:xfrm>
            <a:off x="3416300" y="698450"/>
            <a:ext cx="52818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블록 다이어그램</a:t>
            </a:r>
            <a:endParaRPr sz="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1079500" y="571500"/>
            <a:ext cx="1701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02</a:t>
            </a:r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13957200" y="1835150"/>
            <a:ext cx="318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775" y="2305050"/>
            <a:ext cx="14397523" cy="78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"/>
          <p:cNvSpPr txBox="1"/>
          <p:nvPr/>
        </p:nvSpPr>
        <p:spPr>
          <a:xfrm>
            <a:off x="15640675" y="2844025"/>
            <a:ext cx="186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Camera</a:t>
            </a:r>
            <a:endParaRPr b="1" sz="30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15387175" y="4921675"/>
            <a:ext cx="23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Step Motor</a:t>
            </a:r>
            <a:endParaRPr b="1" sz="30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15387175" y="5791088"/>
            <a:ext cx="3349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Bluetooth UART</a:t>
            </a:r>
            <a:endParaRPr b="1" sz="29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14212550" y="4099338"/>
            <a:ext cx="186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IIC</a:t>
            </a:r>
            <a:endParaRPr b="1" sz="30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24300" y="2477575"/>
            <a:ext cx="654252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0638" y="5744013"/>
            <a:ext cx="511025" cy="7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"/>
          <p:cNvSpPr txBox="1"/>
          <p:nvPr/>
        </p:nvSpPr>
        <p:spPr>
          <a:xfrm>
            <a:off x="15387175" y="7578163"/>
            <a:ext cx="170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ADC</a:t>
            </a:r>
            <a:endParaRPr b="1" sz="30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15387175" y="6641463"/>
            <a:ext cx="23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Timer</a:t>
            </a:r>
            <a:endParaRPr b="1" sz="30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15387175" y="8564275"/>
            <a:ext cx="23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USB UART</a:t>
            </a:r>
            <a:endParaRPr b="1" sz="30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15387175" y="9380538"/>
            <a:ext cx="23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Ultrasonic</a:t>
            </a:r>
            <a:endParaRPr b="1" sz="30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8" name="Google Shape;178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0638" y="6589888"/>
            <a:ext cx="511025" cy="7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76163" y="4908188"/>
            <a:ext cx="511025" cy="7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76175" y="7415781"/>
            <a:ext cx="5110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76163" y="8502313"/>
            <a:ext cx="511025" cy="7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90638" y="9288888"/>
            <a:ext cx="511025" cy="7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5027075" y="7155150"/>
            <a:ext cx="186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Interrupt</a:t>
            </a:r>
            <a:endParaRPr b="1" sz="30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178800" y="-7556500"/>
            <a:ext cx="1905000" cy="17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300" y="2209800"/>
            <a:ext cx="159893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362200" y="1282700"/>
            <a:ext cx="10795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5"/>
          <p:cNvSpPr txBox="1"/>
          <p:nvPr/>
        </p:nvSpPr>
        <p:spPr>
          <a:xfrm>
            <a:off x="3416300" y="685800"/>
            <a:ext cx="89538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각 IP별 기능</a:t>
            </a:r>
            <a:endParaRPr sz="6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1079500" y="571500"/>
            <a:ext cx="1701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13957200" y="1835150"/>
            <a:ext cx="318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0563" y="6632675"/>
            <a:ext cx="82391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488" y="2713613"/>
            <a:ext cx="7570701" cy="69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 txBox="1"/>
          <p:nvPr/>
        </p:nvSpPr>
        <p:spPr>
          <a:xfrm>
            <a:off x="9105688" y="2762013"/>
            <a:ext cx="738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▶  </a:t>
            </a:r>
            <a:r>
              <a:rPr b="1"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ov7670(camera module)</a:t>
            </a:r>
            <a:endParaRPr b="1" sz="32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05675" y="3390725"/>
            <a:ext cx="7833674" cy="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/>
          <p:nvPr/>
        </p:nvSpPr>
        <p:spPr>
          <a:xfrm>
            <a:off x="9330563" y="4061175"/>
            <a:ext cx="795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9046913" y="3618800"/>
            <a:ext cx="7951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-"/>
            </a:pPr>
            <a:r>
              <a:rPr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카메라 센서에서 전송된 실시간 화면 데이터를 버퍼에 저장</a:t>
            </a:r>
            <a:endParaRPr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KR"/>
              <a:buChar char="-"/>
            </a:pPr>
            <a:r>
              <a:rPr lang="en-US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Basys3의 VGA 커넥터를 통해 버퍼에 저장된 데이터(RGB 데이터, H/V 동기 신호 등) 화면에 송출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2e206de1f69_3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178800" y="-7556500"/>
            <a:ext cx="1905000" cy="17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e206de1f69_3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300" y="2209800"/>
            <a:ext cx="15989302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e206de1f69_3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362200" y="1282700"/>
            <a:ext cx="10795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e206de1f69_3_18"/>
          <p:cNvSpPr txBox="1"/>
          <p:nvPr/>
        </p:nvSpPr>
        <p:spPr>
          <a:xfrm>
            <a:off x="3416300" y="685800"/>
            <a:ext cx="89538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각 IP별 기능</a:t>
            </a:r>
            <a:endParaRPr sz="6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8" name="Google Shape;208;g2e206de1f69_3_18"/>
          <p:cNvSpPr txBox="1"/>
          <p:nvPr/>
        </p:nvSpPr>
        <p:spPr>
          <a:xfrm>
            <a:off x="1079500" y="571500"/>
            <a:ext cx="17019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/>
          </a:p>
        </p:txBody>
      </p:sp>
      <p:sp>
        <p:nvSpPr>
          <p:cNvPr id="209" name="Google Shape;209;g2e206de1f69_3_18"/>
          <p:cNvSpPr txBox="1"/>
          <p:nvPr/>
        </p:nvSpPr>
        <p:spPr>
          <a:xfrm>
            <a:off x="13957200" y="1835150"/>
            <a:ext cx="318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e206de1f69_3_18"/>
          <p:cNvSpPr txBox="1"/>
          <p:nvPr/>
        </p:nvSpPr>
        <p:spPr>
          <a:xfrm>
            <a:off x="9074425" y="2465463"/>
            <a:ext cx="738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▶</a:t>
            </a:r>
            <a:r>
              <a:rPr lang="en-US" sz="3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Step motor</a:t>
            </a:r>
            <a:endParaRPr b="1" sz="32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1" name="Google Shape;211;g2e206de1f69_3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1388" y="3135763"/>
            <a:ext cx="7833674" cy="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e206de1f69_3_18"/>
          <p:cNvSpPr txBox="1"/>
          <p:nvPr/>
        </p:nvSpPr>
        <p:spPr>
          <a:xfrm>
            <a:off x="10051850" y="4140825"/>
            <a:ext cx="795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e206de1f69_3_18"/>
          <p:cNvSpPr txBox="1"/>
          <p:nvPr/>
        </p:nvSpPr>
        <p:spPr>
          <a:xfrm>
            <a:off x="8790775" y="3372850"/>
            <a:ext cx="795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출력 신호 : 4개의 출력 신호를 </a:t>
            </a: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스텝</a:t>
            </a: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모터 제어 보드로 연결</a:t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분해능 : 0 ~ 360도를 4096 단계로 세분화</a:t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제어 방식 : AXI 버스에 연결된 6개의 레지스터 사용</a:t>
            </a:r>
            <a:endParaRPr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4" name="Google Shape;214;g2e206de1f69_3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587" y="2693925"/>
            <a:ext cx="7666826" cy="699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e206de1f69_3_18"/>
          <p:cNvPicPr preferRelativeResize="0"/>
          <p:nvPr/>
        </p:nvPicPr>
        <p:blipFill>
          <a:blip r:embed="rId8">
            <a:alphaModFix amt="62000"/>
          </a:blip>
          <a:stretch>
            <a:fillRect/>
          </a:stretch>
        </p:blipFill>
        <p:spPr>
          <a:xfrm>
            <a:off x="14750000" y="7130113"/>
            <a:ext cx="3537989" cy="2913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216" name="Google Shape;216;g2e206de1f69_3_18"/>
          <p:cNvSpPr txBox="1"/>
          <p:nvPr/>
        </p:nvSpPr>
        <p:spPr>
          <a:xfrm>
            <a:off x="9193800" y="5795825"/>
            <a:ext cx="795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&lt; </a:t>
            </a: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레지스터 역할&gt;</a:t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17" name="Google Shape;217;g2e206de1f69_3_18"/>
          <p:cNvGraphicFramePr/>
          <p:nvPr/>
        </p:nvGraphicFramePr>
        <p:xfrm>
          <a:off x="9041400" y="638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{3515563A-68E4-4DEF-9CC4-FAD2249648F5}</a:tableStyleId>
              </a:tblPr>
              <a:tblGrid>
                <a:gridCol w="1829625"/>
                <a:gridCol w="3726575"/>
              </a:tblGrid>
              <a:tr h="59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target_deg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목표 각도 설정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6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fast_mode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고속 회전 모드(2배)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59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set_center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각도를 기준으로 중심 위치 보정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59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step_time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각도 1단계 이동에 소요되는 시간 설정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59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motor_on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모터 작동 상태(on/off) 제어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59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cur_deg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각도</a:t>
                      </a:r>
                      <a:endParaRPr sz="1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2e206de1f69_4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178800" y="-7556500"/>
            <a:ext cx="1905000" cy="17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e206de1f69_4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300" y="2209800"/>
            <a:ext cx="15989302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e206de1f69_4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362200" y="1282700"/>
            <a:ext cx="10795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e206de1f69_4_81"/>
          <p:cNvSpPr txBox="1"/>
          <p:nvPr/>
        </p:nvSpPr>
        <p:spPr>
          <a:xfrm>
            <a:off x="3416300" y="685800"/>
            <a:ext cx="89538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각 IP별 기능</a:t>
            </a:r>
            <a:endParaRPr sz="6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6" name="Google Shape;226;g2e206de1f69_4_81"/>
          <p:cNvSpPr txBox="1"/>
          <p:nvPr/>
        </p:nvSpPr>
        <p:spPr>
          <a:xfrm>
            <a:off x="1079500" y="571500"/>
            <a:ext cx="17019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/>
          </a:p>
        </p:txBody>
      </p:sp>
      <p:sp>
        <p:nvSpPr>
          <p:cNvPr id="227" name="Google Shape;227;g2e206de1f69_4_81"/>
          <p:cNvSpPr txBox="1"/>
          <p:nvPr/>
        </p:nvSpPr>
        <p:spPr>
          <a:xfrm>
            <a:off x="13957200" y="1835150"/>
            <a:ext cx="318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e206de1f69_4_81"/>
          <p:cNvSpPr txBox="1"/>
          <p:nvPr/>
        </p:nvSpPr>
        <p:spPr>
          <a:xfrm>
            <a:off x="8891950" y="2721113"/>
            <a:ext cx="738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▶ </a:t>
            </a:r>
            <a:r>
              <a:rPr b="1"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Bluetooth</a:t>
            </a:r>
            <a:endParaRPr b="1" sz="3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9" name="Google Shape;229;g2e206de1f69_4_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7063" y="3342488"/>
            <a:ext cx="7833674" cy="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e206de1f69_4_81"/>
          <p:cNvSpPr txBox="1"/>
          <p:nvPr/>
        </p:nvSpPr>
        <p:spPr>
          <a:xfrm>
            <a:off x="9869375" y="4376125"/>
            <a:ext cx="795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e206de1f69_4_81"/>
          <p:cNvSpPr txBox="1"/>
          <p:nvPr/>
        </p:nvSpPr>
        <p:spPr>
          <a:xfrm>
            <a:off x="8891950" y="3648850"/>
            <a:ext cx="79512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통신 구현 : UartLite IP를 통해 블루투스 구현</a:t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명령 수신 : 수신 인터럽트를 이용해 명령을 전송받을 때만</a:t>
            </a:r>
            <a:b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시스템이 동작하도록 설계</a:t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운영 모드</a:t>
            </a:r>
            <a:b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AUTO 모드       : ‘AUTO’ 명령 수신 시 자동 회전 </a:t>
            </a:r>
            <a:b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MANUAL</a:t>
            </a: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모드  : ‘MANUAL’ 명령 수신 시 수동 회전</a:t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KR"/>
              <a:buChar char="-"/>
            </a:pPr>
            <a:r>
              <a:rPr lang="en-US" sz="2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명령어 처리 : strcmp 함수로 명령어 정확하게 구분</a:t>
            </a:r>
            <a:br>
              <a:rPr lang="en-US" sz="2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2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같은 방식으로 다양한 명령 추가 가능</a:t>
            </a:r>
            <a:r>
              <a:rPr lang="en-US" sz="2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2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2" name="Google Shape;232;g2e206de1f69_4_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738" y="2721125"/>
            <a:ext cx="7836716" cy="714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e206de1f69_4_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9475" y="5682500"/>
            <a:ext cx="7101238" cy="41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e206de1f69_4_81"/>
          <p:cNvPicPr preferRelativeResize="0"/>
          <p:nvPr/>
        </p:nvPicPr>
        <p:blipFill>
          <a:blip r:embed="rId9">
            <a:alphaModFix amt="65000"/>
          </a:blip>
          <a:stretch>
            <a:fillRect/>
          </a:stretch>
        </p:blipFill>
        <p:spPr>
          <a:xfrm>
            <a:off x="16680525" y="6553200"/>
            <a:ext cx="14478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2e206de1f69_4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178800" y="-7556500"/>
            <a:ext cx="1905000" cy="17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e206de1f69_4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300" y="2209800"/>
            <a:ext cx="15989302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e206de1f69_4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362200" y="1282700"/>
            <a:ext cx="10795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e206de1f69_4_98"/>
          <p:cNvSpPr txBox="1"/>
          <p:nvPr/>
        </p:nvSpPr>
        <p:spPr>
          <a:xfrm>
            <a:off x="3416300" y="685800"/>
            <a:ext cx="89538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각 IP별 기능</a:t>
            </a:r>
            <a:endParaRPr sz="6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3" name="Google Shape;243;g2e206de1f69_4_98"/>
          <p:cNvSpPr txBox="1"/>
          <p:nvPr/>
        </p:nvSpPr>
        <p:spPr>
          <a:xfrm>
            <a:off x="1079500" y="571500"/>
            <a:ext cx="17019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/>
          </a:p>
        </p:txBody>
      </p:sp>
      <p:sp>
        <p:nvSpPr>
          <p:cNvPr id="244" name="Google Shape;244;g2e206de1f69_4_98"/>
          <p:cNvSpPr txBox="1"/>
          <p:nvPr/>
        </p:nvSpPr>
        <p:spPr>
          <a:xfrm>
            <a:off x="13957200" y="1835150"/>
            <a:ext cx="318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e206de1f69_4_98"/>
          <p:cNvSpPr txBox="1"/>
          <p:nvPr/>
        </p:nvSpPr>
        <p:spPr>
          <a:xfrm>
            <a:off x="8216375" y="2609838"/>
            <a:ext cx="738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▶ </a:t>
            </a:r>
            <a:r>
              <a:rPr b="1"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Timer </a:t>
            </a:r>
            <a:endParaRPr b="1" sz="3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6" name="Google Shape;246;g2e206de1f69_4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1488" y="3231213"/>
            <a:ext cx="7833674" cy="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e206de1f69_4_98"/>
          <p:cNvSpPr txBox="1"/>
          <p:nvPr/>
        </p:nvSpPr>
        <p:spPr>
          <a:xfrm>
            <a:off x="9193800" y="4264850"/>
            <a:ext cx="795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e206de1f69_4_98"/>
          <p:cNvSpPr txBox="1"/>
          <p:nvPr/>
        </p:nvSpPr>
        <p:spPr>
          <a:xfrm>
            <a:off x="7932725" y="3496875"/>
            <a:ext cx="87225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  <a:t>Pulse 생성 IP : </a:t>
            </a:r>
            <a:endParaRPr sz="2400">
              <a:solidFill>
                <a:srgbClr val="40404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  <a:t>→ </a:t>
            </a:r>
            <a: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  <a:t>timer_enable에 따라 1ms마다 pulse 출력</a:t>
            </a:r>
            <a:b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  <a:t>→ 1ms pulse를 토글하여 2ms 주기의 신호 생성</a:t>
            </a:r>
            <a:endParaRPr sz="2400">
              <a:solidFill>
                <a:srgbClr val="40404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404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  <a:t>시간 측정</a:t>
            </a:r>
            <a:b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  <a:t>→  생성된 pulse를 인터럽트와 연결하여 1ms마다</a:t>
            </a:r>
            <a:b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400">
                <a:solidFill>
                  <a:srgbClr val="404040"/>
                </a:solidFill>
                <a:latin typeface="Noto Sans KR"/>
                <a:ea typeface="Noto Sans KR"/>
                <a:cs typeface="Noto Sans KR"/>
                <a:sym typeface="Noto Sans KR"/>
              </a:rPr>
              <a:t>	timer_ms 함수를 실행</a:t>
            </a:r>
            <a:endParaRPr sz="2400">
              <a:solidFill>
                <a:srgbClr val="40404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404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40404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49" name="Google Shape;249;g2e206de1f69_4_98"/>
          <p:cNvGrpSpPr/>
          <p:nvPr/>
        </p:nvGrpSpPr>
        <p:grpSpPr>
          <a:xfrm>
            <a:off x="1276141" y="2609842"/>
            <a:ext cx="5860097" cy="7243816"/>
            <a:chOff x="595450" y="2837313"/>
            <a:chExt cx="5334150" cy="6992100"/>
          </a:xfrm>
        </p:grpSpPr>
        <p:pic>
          <p:nvPicPr>
            <p:cNvPr id="250" name="Google Shape;250;g2e206de1f69_4_9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5450" y="2837313"/>
              <a:ext cx="5334150" cy="699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g2e206de1f69_4_9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87175" y="3173375"/>
              <a:ext cx="4358600" cy="6319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g2e206de1f69_4_98"/>
          <p:cNvPicPr preferRelativeResize="0"/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15527251" y="7655425"/>
            <a:ext cx="2110225" cy="21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2e206de1f69_3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178800" y="-7556500"/>
            <a:ext cx="1905000" cy="17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e206de1f69_3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300" y="2209800"/>
            <a:ext cx="15989302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e206de1f69_3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362200" y="1282700"/>
            <a:ext cx="10795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e206de1f69_3_42"/>
          <p:cNvSpPr txBox="1"/>
          <p:nvPr/>
        </p:nvSpPr>
        <p:spPr>
          <a:xfrm>
            <a:off x="3416300" y="685800"/>
            <a:ext cx="89538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solidFill>
                  <a:srgbClr val="4585FB"/>
                </a:solidFill>
                <a:latin typeface="Do Hyeon"/>
                <a:ea typeface="Do Hyeon"/>
                <a:cs typeface="Do Hyeon"/>
                <a:sym typeface="Do Hyeon"/>
              </a:rPr>
              <a:t>각 IP별 기능</a:t>
            </a:r>
            <a:endParaRPr sz="6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1" name="Google Shape;261;g2e206de1f69_3_42"/>
          <p:cNvSpPr txBox="1"/>
          <p:nvPr/>
        </p:nvSpPr>
        <p:spPr>
          <a:xfrm>
            <a:off x="1079500" y="571500"/>
            <a:ext cx="17019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585FB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/>
          </a:p>
        </p:txBody>
      </p:sp>
      <p:sp>
        <p:nvSpPr>
          <p:cNvPr id="262" name="Google Shape;262;g2e206de1f69_3_42"/>
          <p:cNvSpPr txBox="1"/>
          <p:nvPr/>
        </p:nvSpPr>
        <p:spPr>
          <a:xfrm>
            <a:off x="13957200" y="1835150"/>
            <a:ext cx="318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585FB"/>
                </a:solidFill>
                <a:latin typeface="Arial"/>
                <a:ea typeface="Arial"/>
                <a:cs typeface="Arial"/>
                <a:sym typeface="Arial"/>
              </a:rPr>
              <a:t>Harman Semicon Academy</a:t>
            </a:r>
            <a:endParaRPr b="0" i="0" sz="1600" u="none" cap="none" strike="noStrike">
              <a:solidFill>
                <a:srgbClr val="4585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e206de1f69_3_42"/>
          <p:cNvSpPr txBox="1"/>
          <p:nvPr/>
        </p:nvSpPr>
        <p:spPr>
          <a:xfrm>
            <a:off x="8216375" y="2609838"/>
            <a:ext cx="738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▶ </a:t>
            </a:r>
            <a:r>
              <a:rPr b="1"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XADC (</a:t>
            </a:r>
            <a:r>
              <a:rPr b="1"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Joystick</a:t>
            </a:r>
            <a:r>
              <a:rPr b="1" lang="en-US" sz="32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b="1" sz="3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4" name="Google Shape;264;g2e206de1f69_3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1488" y="3231213"/>
            <a:ext cx="7833674" cy="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e206de1f69_3_42"/>
          <p:cNvSpPr txBox="1"/>
          <p:nvPr/>
        </p:nvSpPr>
        <p:spPr>
          <a:xfrm>
            <a:off x="9193800" y="4264850"/>
            <a:ext cx="795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2e206de1f69_3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575" y="2609850"/>
            <a:ext cx="7592925" cy="692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e206de1f69_3_42"/>
          <p:cNvSpPr txBox="1"/>
          <p:nvPr/>
        </p:nvSpPr>
        <p:spPr>
          <a:xfrm>
            <a:off x="8344525" y="3429000"/>
            <a:ext cx="9246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조이스틱 모듈을 통한 수동 회전 모드</a:t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KR"/>
              <a:buChar char="-"/>
            </a:pP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ADC 입력 및 값 판단 : 조이스틱을 연결하여 MANUAL 모드일 시 입력값을 판단하여 Step motor 회전 각도 조절</a:t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KR"/>
              <a:buChar char="-"/>
            </a:pPr>
            <a:r>
              <a:rPr lang="en-US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조이스틱의 좌우 조작 정도에 비례하여 각도 변환 속도 증가 (0 ~ 약 65000)</a:t>
            </a:r>
            <a:endParaRPr sz="2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8" name="Google Shape;268;g2e206de1f69_3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10387" y="7697125"/>
            <a:ext cx="2528583" cy="23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최가영</dc:creator>
</cp:coreProperties>
</file>